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57" r:id="rId4"/>
    <p:sldId id="258" r:id="rId5"/>
    <p:sldId id="259" r:id="rId6"/>
    <p:sldId id="261" r:id="rId7"/>
    <p:sldId id="269" r:id="rId8"/>
    <p:sldId id="262" r:id="rId9"/>
    <p:sldId id="263" r:id="rId10"/>
    <p:sldId id="270" r:id="rId11"/>
    <p:sldId id="265"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t>20.11.2016</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B19B0651-EE4F-4900-A07F-96A6BFA9D0F0}"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20.11.2016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t>20.11.2016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t>20.11.2016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20.11.2016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4C71EC6-210F-42DE-9C53-41977AD35B3D}" type="datetimeFigureOut">
              <a:rPr lang="ru-RU" smtClean="0"/>
              <a:t>20.11.2016</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9B0651-EE4F-4900-A07F-96A6BFA9D0F0}"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ru.wikipedia.org/wiki/%D0%A1%D0%B0%D0%BD%D0%BA%D1%82-%D0%9F%D0%B5%D1%82%D0%B5%D1%80%D0%B1%D1%83%D1%80%D0%B3%D1%81%D0%BA%D0%B0%D1%8F_%D0%B0%D0%BA%D0%B0%D0%B4%D0%B5%D0%BC%D0%B8%D1%8F_%D0%BD%D0%B0%D1%83%D0%BA" TargetMode="External"/><Relationship Id="rId2" Type="http://schemas.openxmlformats.org/officeDocument/2006/relationships/hyperlink" Target="https://ru.wikipedia.org/wiki/%D0%A0%D0%B8%D1%85%D0%BC%D0%B0%D0%BD,_%D0%93%D0%B5%D0%BE%D1%80%D0%B3_%D0%92%D0%B8%D0%BB%D1%8C%D0%B3%D0%B5%D0%BB%D1%8C%D0%BC" TargetMode="Externa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hyperlink" Target="https://ru.wikipedia.org/wiki/%D0%9B%D0%BE%D0%BC%D0%BE%D0%BD%D0%BE%D1%81%D0%BE%D0%B2,_%D0%9C%D0%B8%D1%85%D0%B0%D0%B8%D0%BB_%D0%92%D0%B0%D1%81%D0%B8%D0%BB%D1%8C%D0%B5%D0%B2%D0%B8%D1%87"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ru.wikipedia.org/wiki/1916_%D0%B3%D0%BE%D0%B4" TargetMode="External"/><Relationship Id="rId7" Type="http://schemas.openxmlformats.org/officeDocument/2006/relationships/slide" Target="slide2.xml"/><Relationship Id="rId2" Type="http://schemas.openxmlformats.org/officeDocument/2006/relationships/hyperlink" Target="https://ru.wikipedia.org/wiki/%D0%9A%D1%80%D0%BE%D1%83%D0%BB%D0%B8,_%D0%90%D0%BB%D0%B8%D1%81%D1%82%D0%B5%D1%80"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ru.wikipedia.org/wiki/%D0%98%D0%BD%D0%B3%D0%BB%D0%B7-%D0%A3%D0%B0%D0%B9%D0%BB%D0%B4%D0%B5%D1%80,_%D0%9B%D0%BE%D1%80%D0%B0" TargetMode="External"/><Relationship Id="rId4" Type="http://schemas.openxmlformats.org/officeDocument/2006/relationships/hyperlink" Target="https://ru.wikipedia.org/wiki/%D0%9D%D1%8C%D1%8E-%D0%93%D1%8D%D0%BC%D0%BF%D1%88%D0%B8%D1%80"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hyperlink" Target="https://ru.wikipedia.org/wiki/%D0%A3%D0%B8%D0%B4%D0%B5%D0%BA%D0%BE%D0%BC-%D0%B8%D0%BD-%D1%82%D0%B5-%D0%9C%D1%83%D1%80" TargetMode="External"/><Relationship Id="rId2" Type="http://schemas.openxmlformats.org/officeDocument/2006/relationships/hyperlink" Target="https://ru.wikipedia.org/wiki/1638_%D0%B3%D0%BE%D0%B4" TargetMode="External"/><Relationship Id="rId1" Type="http://schemas.openxmlformats.org/officeDocument/2006/relationships/slideLayout" Target="../slideLayouts/slideLayout2.xml"/><Relationship Id="rId4" Type="http://schemas.openxmlformats.org/officeDocument/2006/relationships/hyperlink" Target="https://ru.wikipedia.org/wiki/%D0%94%D0%B5%D0%B2%D0%BE%D0%BD_(%D0%B3%D1%80%D0%B0%D1%84%D1%81%D1%82%D0%B2%D0%B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ru.wikipedia.org/wiki/1726_%D0%B3%D0%BE%D0%B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ru.wikipedia.org/wiki/1749_%D0%B3%D0%BE%D0%B4"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ru.wikipedia.org/wiki/1809_%D0%B3%D0%BE%D0%B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ru.wikipedia.org/wiki/%D0%90%D0%BC%D1%80%D0%B8%D1%82%D1%81%D0%B0%D1%80" TargetMode="External"/><Relationship Id="rId2" Type="http://schemas.openxmlformats.org/officeDocument/2006/relationships/hyperlink" Target="https://ru.wikipedia.org/wiki/1877_%D0%B3%D0%BE%D0%B4" TargetMode="Externa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hyperlink" Target="https://ru.wikipedia.org/wiki/%D0%9A%D0%BE%D0%BB%D0%BE%D1%80%D0%B0%D0%B4%D0%BE"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ru.wikipedia.org/wiki/1845_%D0%B3%D0%BE%D0%B4" TargetMode="External"/><Relationship Id="rId2" Type="http://schemas.openxmlformats.org/officeDocument/2006/relationships/hyperlink" Target="https://ru.wikipedia.org/wiki/%D0%90%D0%BD%D0%B3%D0%B0%D0%BB%D1%8C%D1%82" TargetMode="Externa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ru.wikipedia.org/wiki/1864_%D0%B3%D0%BE%D0%B4" TargetMode="External"/><Relationship Id="rId1" Type="http://schemas.openxmlformats.org/officeDocument/2006/relationships/slideLayout" Target="../slideLayouts/slideLayout2.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908720"/>
            <a:ext cx="8229600" cy="1828800"/>
          </a:xfrm>
        </p:spPr>
        <p:txBody>
          <a:bodyPr>
            <a:normAutofit/>
          </a:bodyPr>
          <a:lstStyle/>
          <a:p>
            <a:r>
              <a:rPr lang="ru-RU" sz="6000" dirty="0">
                <a:solidFill>
                  <a:srgbClr val="FF0000"/>
                </a:solidFill>
              </a:rPr>
              <a:t>Ш</a:t>
            </a:r>
            <a:r>
              <a:rPr lang="ru-RU" sz="6000" dirty="0" smtClean="0">
                <a:solidFill>
                  <a:srgbClr val="FF0000"/>
                </a:solidFill>
              </a:rPr>
              <a:t>аровая</a:t>
            </a:r>
            <a:r>
              <a:rPr lang="ru-RU" sz="6000" dirty="0" smtClean="0"/>
              <a:t> </a:t>
            </a:r>
            <a:r>
              <a:rPr lang="ru-RU" sz="6000" dirty="0" smtClean="0">
                <a:solidFill>
                  <a:srgbClr val="FF0000"/>
                </a:solidFill>
              </a:rPr>
              <a:t>молния </a:t>
            </a:r>
            <a:endParaRPr lang="ru-RU" sz="6000" dirty="0">
              <a:solidFill>
                <a:srgbClr val="FF0000"/>
              </a:solidFill>
            </a:endParaRPr>
          </a:p>
        </p:txBody>
      </p:sp>
    </p:spTree>
    <p:extLst>
      <p:ext uri="{BB962C8B-B14F-4D97-AF65-F5344CB8AC3E}">
        <p14:creationId xmlns:p14="http://schemas.microsoft.com/office/powerpoint/2010/main" val="321683071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Смерть Георга Рихмана</a:t>
            </a:r>
            <a:br>
              <a:rPr lang="ru-RU" dirty="0">
                <a:solidFill>
                  <a:srgbClr val="252525"/>
                </a:solidFill>
                <a:effectLst/>
              </a:rPr>
            </a:br>
            <a:endParaRPr lang="ru-RU" dirty="0"/>
          </a:p>
        </p:txBody>
      </p:sp>
      <p:sp>
        <p:nvSpPr>
          <p:cNvPr id="3" name="Объект 2"/>
          <p:cNvSpPr>
            <a:spLocks noGrp="1"/>
          </p:cNvSpPr>
          <p:nvPr>
            <p:ph idx="1"/>
          </p:nvPr>
        </p:nvSpPr>
        <p:spPr>
          <a:xfrm>
            <a:off x="251520" y="1268760"/>
            <a:ext cx="4752528" cy="5400600"/>
          </a:xfrm>
        </p:spPr>
        <p:txBody>
          <a:bodyPr>
            <a:normAutofit fontScale="62500" lnSpcReduction="20000"/>
          </a:bodyPr>
          <a:lstStyle/>
          <a:p>
            <a:r>
              <a:rPr lang="ru-RU" dirty="0"/>
              <a:t>В 1753 году </a:t>
            </a:r>
            <a:r>
              <a:rPr lang="ru-RU" dirty="0">
                <a:hlinkClick r:id="rId2" tooltip="Рихман, Георг Вильгельм"/>
              </a:rPr>
              <a:t>Георг </a:t>
            </a:r>
            <a:r>
              <a:rPr lang="ru-RU" dirty="0" err="1">
                <a:hlinkClick r:id="rId2" tooltip="Рихман, Георг Вильгельм"/>
              </a:rPr>
              <a:t>Рихман</a:t>
            </a:r>
            <a:r>
              <a:rPr lang="ru-RU" dirty="0"/>
              <a:t>, действительный член </a:t>
            </a:r>
            <a:r>
              <a:rPr lang="ru-RU" dirty="0">
                <a:hlinkClick r:id="rId3" tooltip="Санкт-Петербургская академия наук"/>
              </a:rPr>
              <a:t>Санкт-Петербургской Академии Наук</a:t>
            </a:r>
            <a:r>
              <a:rPr lang="ru-RU" dirty="0"/>
              <a:t>, погиб от удара шаровой молнией. Он изобрёл прибор для изучения атмосферного электричества, поэтому когда на очередном заседании услышал, что надвигается гроза, срочно отправился домой вместе с гравёром, чтобы запечатлеть явление. Во время эксперимента из прибора вылетел синевато-оранжевый шар и ударил учёного прямо в лоб. Раздался оглушительный грохот, схожий с выстрелом ружья. </a:t>
            </a:r>
            <a:r>
              <a:rPr lang="ru-RU" dirty="0" err="1"/>
              <a:t>Рихман</a:t>
            </a:r>
            <a:r>
              <a:rPr lang="ru-RU" dirty="0"/>
              <a:t> упал замертво, а гравёр был оглушен и сбит с ног. Позже он описал то, что произошло. На лбу учёного осталось маленькое темно-малиновое пятнышко, его одежда была опалена, башмаки разорваны. Дверные косяки разлетелись в щепки, а саму дверь снесло с петель. Позже осмотр места происшествия совершил лично </a:t>
            </a:r>
            <a:r>
              <a:rPr lang="ru-RU" dirty="0">
                <a:hlinkClick r:id="rId4" tooltip="Ломоносов, Михаил Васильевич"/>
              </a:rPr>
              <a:t>М. В. Ломоносов</a:t>
            </a:r>
            <a:r>
              <a:rPr lang="ru-RU" dirty="0"/>
              <a:t>.</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6096" y="1124744"/>
            <a:ext cx="3488985"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Стрелка вправо 3">
            <a:hlinkClick r:id="rId6" action="ppaction://hlinksldjump"/>
          </p:cNvPr>
          <p:cNvSpPr/>
          <p:nvPr/>
        </p:nvSpPr>
        <p:spPr>
          <a:xfrm>
            <a:off x="7416306" y="6005497"/>
            <a:ext cx="1544769"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406027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60648"/>
            <a:ext cx="8363272" cy="1143000"/>
          </a:xfrm>
        </p:spPr>
        <p:txBody>
          <a:bodyPr>
            <a:normAutofit fontScale="90000"/>
          </a:bodyPr>
          <a:lstStyle/>
          <a:p>
            <a:r>
              <a:rPr lang="ru-RU" dirty="0">
                <a:solidFill>
                  <a:srgbClr val="252525"/>
                </a:solidFill>
                <a:effectLst/>
              </a:rPr>
              <a:t>Случай из жизни Алистера Кроули</a:t>
            </a:r>
            <a:br>
              <a:rPr lang="ru-RU" dirty="0">
                <a:solidFill>
                  <a:srgbClr val="252525"/>
                </a:solidFill>
                <a:effectLst/>
              </a:rPr>
            </a:br>
            <a:endParaRPr lang="ru-RU" dirty="0"/>
          </a:p>
        </p:txBody>
      </p:sp>
      <p:sp>
        <p:nvSpPr>
          <p:cNvPr id="3" name="Объект 2"/>
          <p:cNvSpPr>
            <a:spLocks noGrp="1"/>
          </p:cNvSpPr>
          <p:nvPr>
            <p:ph idx="1"/>
          </p:nvPr>
        </p:nvSpPr>
        <p:spPr>
          <a:xfrm>
            <a:off x="323528" y="1340768"/>
            <a:ext cx="6552728" cy="5328592"/>
          </a:xfrm>
        </p:spPr>
        <p:txBody>
          <a:bodyPr>
            <a:normAutofit fontScale="62500" lnSpcReduction="20000"/>
          </a:bodyPr>
          <a:lstStyle/>
          <a:p>
            <a:r>
              <a:rPr lang="ru-RU" dirty="0"/>
              <a:t>Известный британский </a:t>
            </a:r>
            <a:r>
              <a:rPr lang="ru-RU" dirty="0" err="1"/>
              <a:t>оккультист</a:t>
            </a:r>
            <a:r>
              <a:rPr lang="ru-RU" dirty="0"/>
              <a:t> </a:t>
            </a:r>
            <a:r>
              <a:rPr lang="ru-RU" dirty="0" err="1">
                <a:hlinkClick r:id="rId2" tooltip="Кроули, Алистер"/>
              </a:rPr>
              <a:t>Алистер</a:t>
            </a:r>
            <a:r>
              <a:rPr lang="ru-RU" dirty="0">
                <a:hlinkClick r:id="rId2" tooltip="Кроули, Алистер"/>
              </a:rPr>
              <a:t> Кроули</a:t>
            </a:r>
            <a:r>
              <a:rPr lang="ru-RU" dirty="0"/>
              <a:t> говорил о явлении, которое он называл «электричеством в форме шара» и которое он наблюдал в </a:t>
            </a:r>
            <a:r>
              <a:rPr lang="ru-RU" dirty="0">
                <a:hlinkClick r:id="rId3" tooltip="1916 год"/>
              </a:rPr>
              <a:t>1916 году</a:t>
            </a:r>
            <a:r>
              <a:rPr lang="ru-RU" dirty="0"/>
              <a:t> во время грозы на озере </a:t>
            </a:r>
            <a:r>
              <a:rPr lang="ru-RU" dirty="0" err="1"/>
              <a:t>Паскони</a:t>
            </a:r>
            <a:r>
              <a:rPr lang="ru-RU" dirty="0"/>
              <a:t> в </a:t>
            </a:r>
            <a:r>
              <a:rPr lang="ru-RU" dirty="0">
                <a:hlinkClick r:id="rId4" tooltip="Нью-Гэмпшир"/>
              </a:rPr>
              <a:t>Нью-Гэмпшире</a:t>
            </a:r>
            <a:r>
              <a:rPr lang="ru-RU" dirty="0"/>
              <a:t>. Он укрылся в небольшом загородном доме, когда «в безмолвном изумлении заметил, что на расстоянии шести дюймов от моего правого колена остановился ослепительный шар электрического огня трёх-шести дюймов в диаметре. Я смотрел на него, а он вдруг взорвался с резким звуком, который невозможно было спутать с тем, что буйствовало снаружи: шумом грозы, стуком града или потоками воды и треском дерева. Моя рука была ближе всего к шару, и она почувствовала лишь слабый удар</a:t>
            </a:r>
            <a:r>
              <a:rPr lang="ru-RU" dirty="0" smtClean="0"/>
              <a:t>».</a:t>
            </a:r>
            <a:endParaRPr lang="ru-RU" dirty="0"/>
          </a:p>
          <a:p>
            <a:r>
              <a:rPr lang="ru-RU" dirty="0"/>
              <a:t>В серии детских книг писательницы </a:t>
            </a:r>
            <a:r>
              <a:rPr lang="ru-RU" dirty="0">
                <a:hlinkClick r:id="rId5" tooltip="Инглз-Уайлдер, Лора"/>
              </a:rPr>
              <a:t>Лауры </a:t>
            </a:r>
            <a:r>
              <a:rPr lang="ru-RU" dirty="0" err="1">
                <a:hlinkClick r:id="rId5" tooltip="Инглз-Уайлдер, Лора"/>
              </a:rPr>
              <a:t>Ингаллс</a:t>
            </a:r>
            <a:r>
              <a:rPr lang="ru-RU" dirty="0">
                <a:hlinkClick r:id="rId5" tooltip="Инглз-Уайлдер, Лора"/>
              </a:rPr>
              <a:t> Уайлдер</a:t>
            </a:r>
            <a:r>
              <a:rPr lang="ru-RU" dirty="0"/>
              <a:t> есть отсылка к шаровой молнии. Хотя истории в книгах считаются вымышленными, автор настаивает на том, что они действительно происходили в её жизни. Согласно такому описанию, зимой во время метели у чугунной печи появилось три шара. Они возникли у печной трубы, затем покатились по полу и исчезли. При этом за ними гналась с метлой Каролина </a:t>
            </a:r>
            <a:r>
              <a:rPr lang="ru-RU" dirty="0" err="1"/>
              <a:t>Ингаллс</a:t>
            </a:r>
            <a:r>
              <a:rPr lang="ru-RU" dirty="0"/>
              <a:t> — мать писательницы</a:t>
            </a:r>
            <a:r>
              <a:rPr lang="ru-RU" dirty="0" smtClean="0"/>
              <a:t>.</a:t>
            </a:r>
            <a:endParaRPr lang="ru-RU" dirty="0"/>
          </a:p>
        </p:txBody>
      </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8264" y="1340768"/>
            <a:ext cx="187642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Стрелка вправо 3">
            <a:hlinkClick r:id="rId7" action="ppaction://hlinksldjump"/>
          </p:cNvPr>
          <p:cNvSpPr/>
          <p:nvPr/>
        </p:nvSpPr>
        <p:spPr>
          <a:xfrm>
            <a:off x="7412537" y="5949280"/>
            <a:ext cx="1444377"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668706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23528" y="332656"/>
            <a:ext cx="8424936" cy="5904656"/>
          </a:xfrm>
        </p:spPr>
        <p:txBody>
          <a:bodyPr>
            <a:normAutofit/>
          </a:bodyPr>
          <a:lstStyle/>
          <a:p>
            <a:pPr marL="571500" indent="-571500" algn="l">
              <a:buFont typeface="Arial" pitchFamily="34" charset="0"/>
              <a:buChar char="•"/>
            </a:pPr>
            <a:r>
              <a:rPr lang="ru-RU" sz="3600" dirty="0" smtClean="0">
                <a:solidFill>
                  <a:schemeClr val="bg2">
                    <a:lumMod val="75000"/>
                  </a:schemeClr>
                </a:solidFill>
                <a:hlinkClick r:id="rId2" action="ppaction://hlinksldjump"/>
              </a:rPr>
              <a:t>Исторические свидетельства</a:t>
            </a:r>
            <a:endParaRPr lang="ru-RU" sz="3600" dirty="0" smtClean="0">
              <a:solidFill>
                <a:schemeClr val="bg2">
                  <a:lumMod val="75000"/>
                </a:schemeClr>
              </a:solidFill>
            </a:endParaRPr>
          </a:p>
          <a:p>
            <a:pPr marL="571500" indent="-571500" algn="l">
              <a:buFont typeface="Arial" pitchFamily="34" charset="0"/>
              <a:buChar char="•"/>
            </a:pPr>
            <a:r>
              <a:rPr lang="ru-RU" sz="3600" dirty="0">
                <a:solidFill>
                  <a:schemeClr val="bg2">
                    <a:lumMod val="75000"/>
                  </a:schemeClr>
                </a:solidFill>
                <a:hlinkClick r:id="rId3" action="ppaction://hlinksldjump"/>
              </a:rPr>
              <a:t>Описание в книге Вильфрида де Фонвьюэля «Молния и свечение</a:t>
            </a:r>
            <a:r>
              <a:rPr lang="ru-RU" sz="3600" dirty="0" smtClean="0">
                <a:solidFill>
                  <a:schemeClr val="bg2">
                    <a:lumMod val="75000"/>
                  </a:schemeClr>
                </a:solidFill>
                <a:hlinkClick r:id="rId3" action="ppaction://hlinksldjump"/>
              </a:rPr>
              <a:t>»</a:t>
            </a:r>
            <a:endParaRPr lang="ru-RU" sz="3600" dirty="0" smtClean="0">
              <a:solidFill>
                <a:schemeClr val="bg2">
                  <a:lumMod val="75000"/>
                </a:schemeClr>
              </a:solidFill>
            </a:endParaRPr>
          </a:p>
          <a:p>
            <a:pPr marL="571500" indent="-571500" algn="l">
              <a:buFont typeface="Arial" pitchFamily="34" charset="0"/>
              <a:buChar char="•"/>
            </a:pPr>
            <a:r>
              <a:rPr lang="ru-RU" sz="3600" dirty="0">
                <a:solidFill>
                  <a:schemeClr val="bg2">
                    <a:lumMod val="75000"/>
                  </a:schemeClr>
                </a:solidFill>
                <a:hlinkClick r:id="rId4" action="ppaction://hlinksldjump"/>
              </a:rPr>
              <a:t>Ремарка в литературе 1864 </a:t>
            </a:r>
            <a:r>
              <a:rPr lang="ru-RU" sz="3600" dirty="0" smtClean="0">
                <a:solidFill>
                  <a:schemeClr val="bg2">
                    <a:lumMod val="75000"/>
                  </a:schemeClr>
                </a:solidFill>
                <a:hlinkClick r:id="rId4" action="ppaction://hlinksldjump"/>
              </a:rPr>
              <a:t>года</a:t>
            </a:r>
            <a:endParaRPr lang="ru-RU" sz="3600" dirty="0" smtClean="0">
              <a:solidFill>
                <a:schemeClr val="bg2">
                  <a:lumMod val="75000"/>
                </a:schemeClr>
              </a:solidFill>
            </a:endParaRPr>
          </a:p>
          <a:p>
            <a:pPr marL="571500" indent="-571500" algn="l">
              <a:buFont typeface="Arial" pitchFamily="34" charset="0"/>
              <a:buChar char="•"/>
            </a:pPr>
            <a:r>
              <a:rPr lang="ru-RU" sz="3600" dirty="0" smtClean="0">
                <a:solidFill>
                  <a:schemeClr val="bg2">
                    <a:lumMod val="75000"/>
                  </a:schemeClr>
                </a:solidFill>
                <a:hlinkClick r:id="rId5" action="ppaction://hlinksldjump"/>
              </a:rPr>
              <a:t>Смерть </a:t>
            </a:r>
            <a:r>
              <a:rPr lang="ru-RU" sz="3600" dirty="0">
                <a:solidFill>
                  <a:schemeClr val="bg2">
                    <a:lumMod val="75000"/>
                  </a:schemeClr>
                </a:solidFill>
                <a:hlinkClick r:id="rId5" action="ppaction://hlinksldjump"/>
              </a:rPr>
              <a:t>Георга </a:t>
            </a:r>
            <a:r>
              <a:rPr lang="ru-RU" sz="3600" dirty="0" smtClean="0">
                <a:solidFill>
                  <a:schemeClr val="bg2">
                    <a:lumMod val="75000"/>
                  </a:schemeClr>
                </a:solidFill>
                <a:hlinkClick r:id="rId5" action="ppaction://hlinksldjump"/>
              </a:rPr>
              <a:t>Рихмана</a:t>
            </a:r>
            <a:endParaRPr lang="ru-RU" sz="3600" dirty="0" smtClean="0">
              <a:solidFill>
                <a:schemeClr val="bg2">
                  <a:lumMod val="75000"/>
                </a:schemeClr>
              </a:solidFill>
            </a:endParaRPr>
          </a:p>
          <a:p>
            <a:pPr marL="571500" indent="-571500" algn="l">
              <a:buFont typeface="Arial" pitchFamily="34" charset="0"/>
              <a:buChar char="•"/>
            </a:pPr>
            <a:r>
              <a:rPr lang="ru-RU" sz="3600" dirty="0">
                <a:solidFill>
                  <a:schemeClr val="bg2">
                    <a:lumMod val="75000"/>
                  </a:schemeClr>
                </a:solidFill>
                <a:hlinkClick r:id="rId6" action="ppaction://hlinksldjump"/>
              </a:rPr>
              <a:t>Случай из жизни Алистера Кроули</a:t>
            </a:r>
            <a:br>
              <a:rPr lang="ru-RU" sz="3600" dirty="0">
                <a:solidFill>
                  <a:schemeClr val="bg2">
                    <a:lumMod val="75000"/>
                  </a:schemeClr>
                </a:solidFill>
                <a:hlinkClick r:id="rId6" action="ppaction://hlinksldjump"/>
              </a:rPr>
            </a:br>
            <a:r>
              <a:rPr lang="ru-RU" sz="3600" dirty="0">
                <a:solidFill>
                  <a:schemeClr val="bg2">
                    <a:lumMod val="75000"/>
                  </a:schemeClr>
                </a:solidFill>
                <a:hlinkClick r:id="rId6" action="ppaction://hlinksldjump"/>
              </a:rPr>
              <a:t> </a:t>
            </a:r>
            <a:endParaRPr lang="ru-RU" sz="3600" dirty="0">
              <a:solidFill>
                <a:schemeClr val="bg2">
                  <a:lumMod val="75000"/>
                </a:schemeClr>
              </a:solidFill>
            </a:endParaRPr>
          </a:p>
          <a:p>
            <a:endParaRPr lang="ru-RU" sz="3600" dirty="0">
              <a:solidFill>
                <a:srgbClr val="C00000"/>
              </a:solidFill>
            </a:endParaRPr>
          </a:p>
        </p:txBody>
      </p:sp>
    </p:spTree>
    <p:extLst>
      <p:ext uri="{BB962C8B-B14F-4D97-AF65-F5344CB8AC3E}">
        <p14:creationId xmlns:p14="http://schemas.microsoft.com/office/powerpoint/2010/main" val="31919125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Гроза в Уидеком-ин-те-</a:t>
            </a:r>
            <a:r>
              <a:rPr lang="ru-RU" dirty="0" err="1">
                <a:solidFill>
                  <a:srgbClr val="252525"/>
                </a:solidFill>
                <a:effectLst/>
              </a:rPr>
              <a:t>Мур</a:t>
            </a:r>
            <a:r>
              <a:rPr lang="ru-RU" dirty="0">
                <a:solidFill>
                  <a:srgbClr val="252525"/>
                </a:solidFill>
                <a:effectLst/>
              </a:rPr>
              <a:t/>
            </a:r>
            <a:br>
              <a:rPr lang="ru-RU" dirty="0">
                <a:solidFill>
                  <a:srgbClr val="252525"/>
                </a:solidFill>
                <a:effectLst/>
              </a:rPr>
            </a:br>
            <a:endParaRPr lang="ru-RU" dirty="0"/>
          </a:p>
        </p:txBody>
      </p:sp>
      <p:sp>
        <p:nvSpPr>
          <p:cNvPr id="3" name="Объект 2"/>
          <p:cNvSpPr>
            <a:spLocks noGrp="1"/>
          </p:cNvSpPr>
          <p:nvPr>
            <p:ph idx="1"/>
          </p:nvPr>
        </p:nvSpPr>
        <p:spPr>
          <a:xfrm>
            <a:off x="467544" y="1268760"/>
            <a:ext cx="8219256" cy="5184576"/>
          </a:xfrm>
        </p:spPr>
        <p:txBody>
          <a:bodyPr>
            <a:normAutofit fontScale="92500" lnSpcReduction="20000"/>
          </a:bodyPr>
          <a:lstStyle/>
          <a:p>
            <a:r>
              <a:rPr lang="ru-RU" dirty="0"/>
              <a:t>21 октября </a:t>
            </a:r>
            <a:r>
              <a:rPr lang="ru-RU" dirty="0">
                <a:hlinkClick r:id="rId2" tooltip="1638 год"/>
              </a:rPr>
              <a:t>1638 года</a:t>
            </a:r>
            <a:r>
              <a:rPr lang="ru-RU" dirty="0"/>
              <a:t> молния появилась во время грозы в церкви деревушки </a:t>
            </a:r>
            <a:r>
              <a:rPr lang="ru-RU" dirty="0" err="1">
                <a:hlinkClick r:id="rId3" tooltip="Уидеком-ин-те-Мур"/>
              </a:rPr>
              <a:t>Уидеком</a:t>
            </a:r>
            <a:r>
              <a:rPr lang="ru-RU" dirty="0">
                <a:hlinkClick r:id="rId3" tooltip="Уидеком-ин-те-Мур"/>
              </a:rPr>
              <a:t>-ин-те-</a:t>
            </a:r>
            <a:r>
              <a:rPr lang="ru-RU" dirty="0" err="1">
                <a:hlinkClick r:id="rId3" tooltip="Уидеком-ин-те-Мур"/>
              </a:rPr>
              <a:t>Мур</a:t>
            </a:r>
            <a:r>
              <a:rPr lang="ru-RU" dirty="0"/>
              <a:t> графства </a:t>
            </a:r>
            <a:r>
              <a:rPr lang="ru-RU" dirty="0">
                <a:hlinkClick r:id="rId4" tooltip="Девон (графство)"/>
              </a:rPr>
              <a:t>Девон</a:t>
            </a:r>
            <a:r>
              <a:rPr lang="ru-RU" dirty="0"/>
              <a:t> в Англии. Очевидцы рассказывали, что в церковь влетел огромный огненный шар порядка двух с половиной метров в поперечнике. Он выбил из стен церкви несколько больших камней и деревянных балок. Затем шар, якобы, сломал скамейки, разбил много окон и наполнил помещение густым тёмным дымом с запахом серы. Потом он разделился пополам; первый шар вылетел наружу, разбив ещё одно окно, второй исчез где-то внутри церкви. В результате 4 человека погибло, 60 получили ранения. Явление объясняли «пришествием дьявола», или «адским пламенем» и обвинили во всём двух людей, которые осмелились играть в карты во время проповеди.</a:t>
            </a:r>
          </a:p>
        </p:txBody>
      </p:sp>
    </p:spTree>
    <p:extLst>
      <p:ext uri="{BB962C8B-B14F-4D97-AF65-F5344CB8AC3E}">
        <p14:creationId xmlns:p14="http://schemas.microsoft.com/office/powerpoint/2010/main" val="11176057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9776"/>
            <a:ext cx="8229600" cy="1143000"/>
          </a:xfrm>
        </p:spPr>
        <p:txBody>
          <a:bodyPr>
            <a:noAutofit/>
          </a:bodyPr>
          <a:lstStyle/>
          <a:p>
            <a:r>
              <a:rPr lang="ru-RU" sz="3200" dirty="0">
                <a:solidFill>
                  <a:srgbClr val="252525"/>
                </a:solidFill>
                <a:effectLst/>
              </a:rPr>
              <a:t>Случай на борту «Кэтрин энд Мари»</a:t>
            </a:r>
            <a:br>
              <a:rPr lang="ru-RU" sz="3200" dirty="0">
                <a:solidFill>
                  <a:srgbClr val="252525"/>
                </a:solidFill>
                <a:effectLst/>
              </a:rPr>
            </a:br>
            <a:endParaRPr lang="ru-RU" sz="3200" dirty="0"/>
          </a:p>
        </p:txBody>
      </p:sp>
      <p:sp>
        <p:nvSpPr>
          <p:cNvPr id="3" name="Объект 2"/>
          <p:cNvSpPr>
            <a:spLocks noGrp="1"/>
          </p:cNvSpPr>
          <p:nvPr>
            <p:ph idx="1"/>
          </p:nvPr>
        </p:nvSpPr>
        <p:spPr>
          <a:xfrm>
            <a:off x="395536" y="1196752"/>
            <a:ext cx="4690864" cy="5328592"/>
          </a:xfrm>
        </p:spPr>
        <p:txBody>
          <a:bodyPr>
            <a:normAutofit fontScale="77500" lnSpcReduction="20000"/>
          </a:bodyPr>
          <a:lstStyle/>
          <a:p>
            <a:r>
              <a:rPr lang="ru-RU" dirty="0"/>
              <a:t>В декабре </a:t>
            </a:r>
            <a:r>
              <a:rPr lang="ru-RU" dirty="0">
                <a:hlinkClick r:id="rId2" tooltip="1726 год"/>
              </a:rPr>
              <a:t>1726 года</a:t>
            </a:r>
            <a:r>
              <a:rPr lang="ru-RU" dirty="0"/>
              <a:t> некоторые британские </a:t>
            </a:r>
            <a:r>
              <a:rPr lang="ru-RU" dirty="0" smtClean="0"/>
              <a:t>газеты</a:t>
            </a:r>
            <a:r>
              <a:rPr lang="ru-RU" baseline="30000" dirty="0"/>
              <a:t> </a:t>
            </a:r>
            <a:r>
              <a:rPr lang="ru-RU" dirty="0" smtClean="0"/>
              <a:t>напечатали </a:t>
            </a:r>
            <a:r>
              <a:rPr lang="ru-RU" dirty="0"/>
              <a:t>отрывок из письма некоего Джона </a:t>
            </a:r>
            <a:r>
              <a:rPr lang="ru-RU" dirty="0" err="1"/>
              <a:t>Хоуэлла</a:t>
            </a:r>
            <a:r>
              <a:rPr lang="ru-RU" dirty="0"/>
              <a:t>, который находился на борту шлюпа «Кэтрин энд Мари». «29 августа мы шли по заливу у берегов Флориды, как вдруг из части корабля вылетел шар. Он разбил нашу мачту на 10000 частей, если бы это вообще было возможно, и разнёс бимс в щепки. Также шар вырвал три доски из боковой обшивки, из подводной и три с палубы; убил одного человека, поранил руку другому, и если бы не обильные дожди, то наши паруса были бы просто уничтожены огнём».</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124744"/>
            <a:ext cx="3559946"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8985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Случай на борту «</a:t>
            </a:r>
            <a:r>
              <a:rPr lang="ru-RU" dirty="0" err="1">
                <a:solidFill>
                  <a:srgbClr val="252525"/>
                </a:solidFill>
                <a:effectLst/>
              </a:rPr>
              <a:t>Монтаг</a:t>
            </a:r>
            <a:r>
              <a:rPr lang="ru-RU" dirty="0">
                <a:solidFill>
                  <a:srgbClr val="252525"/>
                </a:solidFill>
                <a:effectLst/>
              </a:rPr>
              <a:t>»</a:t>
            </a:r>
            <a:br>
              <a:rPr lang="ru-RU" dirty="0">
                <a:solidFill>
                  <a:srgbClr val="252525"/>
                </a:solidFill>
                <a:effectLst/>
              </a:rPr>
            </a:br>
            <a:endParaRPr lang="ru-RU" dirty="0"/>
          </a:p>
        </p:txBody>
      </p:sp>
      <p:sp>
        <p:nvSpPr>
          <p:cNvPr id="3" name="Объект 2"/>
          <p:cNvSpPr>
            <a:spLocks noGrp="1"/>
          </p:cNvSpPr>
          <p:nvPr>
            <p:ph idx="1"/>
          </p:nvPr>
        </p:nvSpPr>
        <p:spPr>
          <a:xfrm>
            <a:off x="323528" y="1196752"/>
            <a:ext cx="8363272" cy="5112608"/>
          </a:xfrm>
        </p:spPr>
        <p:txBody>
          <a:bodyPr>
            <a:normAutofit fontScale="85000" lnSpcReduction="20000"/>
          </a:bodyPr>
          <a:lstStyle/>
          <a:p>
            <a:r>
              <a:rPr lang="ru-RU" dirty="0"/>
              <a:t>О внушительных размерах молнии сообщается со слов корабельного доктора Грегори в </a:t>
            </a:r>
            <a:r>
              <a:rPr lang="ru-RU" dirty="0">
                <a:hlinkClick r:id="rId2" tooltip="1749 год"/>
              </a:rPr>
              <a:t>1749 году</a:t>
            </a:r>
            <a:r>
              <a:rPr lang="ru-RU" dirty="0"/>
              <a:t>. Адмирал </a:t>
            </a:r>
            <a:r>
              <a:rPr lang="ru-RU" dirty="0" err="1"/>
              <a:t>Чемберс</a:t>
            </a:r>
            <a:r>
              <a:rPr lang="ru-RU" dirty="0"/>
              <a:t> на борту «</a:t>
            </a:r>
            <a:r>
              <a:rPr lang="ru-RU" dirty="0" err="1"/>
              <a:t>Монтаг</a:t>
            </a:r>
            <a:r>
              <a:rPr lang="ru-RU" dirty="0"/>
              <a:t>» около полудня поднялся на палубу замерить координаты судна. Он заметил довольно большой голубой огненный шар на расстоянии около трёх миль. Незамедлительно был отдан приказ спустить топсели, но шар двигался очень быстро, и прежде чем удалось сменить курс, он взлетел практически вертикально и находясь не выше сорока-пятидесяти ярдов над оснасткой, исчез с мощным взрывом, который описывается, как одновременный залп тысячи орудий. Верхушка грот-мачты была уничтожена. Пятерых человек сбило с ног, один из них получил множество ушибов. Шар оставил после себя сильный запах серы; перед взрывом его величина достигала размеров мельничного жернова</a:t>
            </a:r>
            <a:r>
              <a:rPr lang="ru-RU" dirty="0" smtClean="0"/>
              <a:t>.</a:t>
            </a:r>
            <a:endParaRPr lang="ru-RU" dirty="0"/>
          </a:p>
        </p:txBody>
      </p:sp>
    </p:spTree>
    <p:extLst>
      <p:ext uri="{BB962C8B-B14F-4D97-AF65-F5344CB8AC3E}">
        <p14:creationId xmlns:p14="http://schemas.microsoft.com/office/powerpoint/2010/main" val="3029813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Случай с кораблём «Уоррен Хастингс»</a:t>
            </a:r>
            <a:br>
              <a:rPr lang="ru-RU" dirty="0">
                <a:solidFill>
                  <a:srgbClr val="252525"/>
                </a:solidFill>
                <a:effectLst/>
              </a:rPr>
            </a:br>
            <a:endParaRPr lang="ru-RU" dirty="0"/>
          </a:p>
        </p:txBody>
      </p:sp>
      <p:sp>
        <p:nvSpPr>
          <p:cNvPr id="3" name="Объект 2"/>
          <p:cNvSpPr>
            <a:spLocks noGrp="1"/>
          </p:cNvSpPr>
          <p:nvPr>
            <p:ph idx="1"/>
          </p:nvPr>
        </p:nvSpPr>
        <p:spPr/>
        <p:txBody>
          <a:bodyPr>
            <a:normAutofit/>
          </a:bodyPr>
          <a:lstStyle/>
          <a:p>
            <a:r>
              <a:rPr lang="ru-RU" dirty="0"/>
              <a:t>Одно британское издание сообщало о том, что в </a:t>
            </a:r>
            <a:r>
              <a:rPr lang="ru-RU" dirty="0">
                <a:hlinkClick r:id="rId2" tooltip="1809 год"/>
              </a:rPr>
              <a:t>1809 году</a:t>
            </a:r>
            <a:r>
              <a:rPr lang="ru-RU" dirty="0"/>
              <a:t> корабль «Уоррен Хастингс» во время шторма «атаковало три огненных шара». Команда видела, как один из них спустился и убил человека на палубе. Того, кто решил забрать тело, ударил второй шар; его сбило с ног, на теле остались лёгкие ожоги. Третий шар убил ещё одного человека. Команда отметила, что после происшествия над палубой стоял отвратительный запах серы.</a:t>
            </a:r>
          </a:p>
          <a:p>
            <a:pPr marL="137160" indent="0">
              <a:buNone/>
            </a:pPr>
            <a:endParaRPr lang="ru-RU" dirty="0"/>
          </a:p>
        </p:txBody>
      </p:sp>
    </p:spTree>
    <p:extLst>
      <p:ext uri="{BB962C8B-B14F-4D97-AF65-F5344CB8AC3E}">
        <p14:creationId xmlns:p14="http://schemas.microsoft.com/office/powerpoint/2010/main" val="29043430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Другие свидетельства</a:t>
            </a:r>
            <a:r>
              <a:rPr lang="ru-RU" b="0" dirty="0">
                <a:solidFill>
                  <a:srgbClr val="252525"/>
                </a:solidFill>
                <a:effectLst/>
              </a:rPr>
              <a:t/>
            </a:r>
            <a:br>
              <a:rPr lang="ru-RU" b="0" dirty="0">
                <a:solidFill>
                  <a:srgbClr val="252525"/>
                </a:solidFill>
                <a:effectLst/>
              </a:rPr>
            </a:br>
            <a:endParaRPr lang="ru-RU" dirty="0"/>
          </a:p>
        </p:txBody>
      </p:sp>
      <p:sp>
        <p:nvSpPr>
          <p:cNvPr id="3" name="Объект 2"/>
          <p:cNvSpPr>
            <a:spLocks noGrp="1"/>
          </p:cNvSpPr>
          <p:nvPr>
            <p:ph idx="1"/>
          </p:nvPr>
        </p:nvSpPr>
        <p:spPr>
          <a:xfrm>
            <a:off x="395536" y="1124744"/>
            <a:ext cx="8496944" cy="5472608"/>
          </a:xfrm>
        </p:spPr>
        <p:txBody>
          <a:bodyPr>
            <a:normAutofit fontScale="70000" lnSpcReduction="20000"/>
          </a:bodyPr>
          <a:lstStyle/>
          <a:p>
            <a:r>
              <a:rPr lang="ru-RU" dirty="0"/>
              <a:t>30 апреля </a:t>
            </a:r>
            <a:r>
              <a:rPr lang="ru-RU" dirty="0">
                <a:hlinkClick r:id="rId2" tooltip="1877 год"/>
              </a:rPr>
              <a:t>1877 года</a:t>
            </a:r>
            <a:r>
              <a:rPr lang="ru-RU" dirty="0"/>
              <a:t> шаровая молния влетела в центральный храм </a:t>
            </a:r>
            <a:r>
              <a:rPr lang="ru-RU" dirty="0" err="1">
                <a:hlinkClick r:id="rId3" tooltip="Амритсар"/>
              </a:rPr>
              <a:t>Амритсара</a:t>
            </a:r>
            <a:r>
              <a:rPr lang="ru-RU" dirty="0"/>
              <a:t> (Индия) — </a:t>
            </a:r>
            <a:r>
              <a:rPr lang="ru-RU" dirty="0" err="1"/>
              <a:t>Хармандир</a:t>
            </a:r>
            <a:r>
              <a:rPr lang="ru-RU" dirty="0"/>
              <a:t> Сахиб. Явление наблюдало несколько человек, пока шар не покинул помещение через переднюю дверь. Этот случай запечатлён на воротах </a:t>
            </a:r>
            <a:r>
              <a:rPr lang="ru-RU" dirty="0" err="1"/>
              <a:t>Даршани</a:t>
            </a:r>
            <a:r>
              <a:rPr lang="ru-RU" dirty="0"/>
              <a:t> </a:t>
            </a:r>
            <a:r>
              <a:rPr lang="ru-RU" dirty="0" err="1"/>
              <a:t>Деоди</a:t>
            </a:r>
            <a:r>
              <a:rPr lang="ru-RU" dirty="0"/>
              <a:t>.</a:t>
            </a:r>
          </a:p>
          <a:p>
            <a:r>
              <a:rPr lang="ru-RU" dirty="0"/>
              <a:t>22 ноября 1894 года в городе Голден, штат </a:t>
            </a:r>
            <a:r>
              <a:rPr lang="ru-RU" dirty="0">
                <a:solidFill>
                  <a:schemeClr val="bg1"/>
                </a:solidFill>
                <a:hlinkClick r:id="rId4" tooltip="Колорадо"/>
              </a:rPr>
              <a:t>Колорадо</a:t>
            </a:r>
            <a:r>
              <a:rPr lang="ru-RU" dirty="0"/>
              <a:t> (США), появилась шаровая молния, которая просуществовала неожиданно долго. Как сообщала газета «Голден </a:t>
            </a:r>
            <a:r>
              <a:rPr lang="ru-RU" dirty="0" err="1"/>
              <a:t>Глоб</a:t>
            </a:r>
            <a:r>
              <a:rPr lang="ru-RU" dirty="0"/>
              <a:t>»: «В ночь на понедельник в городе можно было наблюдать красивое и странное явление. Поднялся сильный ветер и воздух, казалось, был наполнен электричеством. Те, кто той ночью оказался рядом со школой, могли наблюдать, как огненные шары летали друг за другом в течение получаса. В этом здании находятся электрические и динамо-машины производства, возможно, лучшего завода во всём штате. Вероятно, в минувший понедельник к узникам динамо-машин прибыла делегация прямо из облаков. Определённо, этот визит удался на славу, равно как и та неистовая игра, которую они вместе затеяли».</a:t>
            </a:r>
          </a:p>
          <a:p>
            <a:r>
              <a:rPr lang="ru-RU" dirty="0"/>
              <a:t>В июле 1907 года на западном побережье Австралии в маяк на мысе Кабо-Натуралист ударила шаровая молния. Смотритель маяка Патрик </a:t>
            </a:r>
            <a:r>
              <a:rPr lang="ru-RU" dirty="0" err="1"/>
              <a:t>Бэйрд</a:t>
            </a:r>
            <a:r>
              <a:rPr lang="ru-RU" dirty="0"/>
              <a:t> лишился сознания, а явление описала его дочь Этель</a:t>
            </a:r>
            <a:r>
              <a:rPr lang="ru-RU" dirty="0" smtClean="0"/>
              <a:t>.</a:t>
            </a:r>
            <a:endParaRPr lang="ru-RU" dirty="0"/>
          </a:p>
        </p:txBody>
      </p:sp>
      <p:sp>
        <p:nvSpPr>
          <p:cNvPr id="4" name="Стрелка вправо 3">
            <a:hlinkClick r:id="rId5" action="ppaction://hlinksldjump"/>
          </p:cNvPr>
          <p:cNvSpPr/>
          <p:nvPr/>
        </p:nvSpPr>
        <p:spPr>
          <a:xfrm>
            <a:off x="7524328" y="6165304"/>
            <a:ext cx="1224136" cy="6097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49245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solidFill>
                  <a:srgbClr val="252525"/>
                </a:solidFill>
                <a:effectLst/>
              </a:rPr>
              <a:t>Описание в книге Вильфрида де Фонвьюэля «Молния и свечение»</a:t>
            </a:r>
            <a:br>
              <a:rPr lang="ru-RU" dirty="0">
                <a:solidFill>
                  <a:srgbClr val="252525"/>
                </a:solidFill>
                <a:effectLst/>
              </a:rPr>
            </a:br>
            <a:endParaRPr lang="ru-RU" dirty="0"/>
          </a:p>
        </p:txBody>
      </p:sp>
      <p:sp>
        <p:nvSpPr>
          <p:cNvPr id="3" name="Объект 2"/>
          <p:cNvSpPr>
            <a:spLocks noGrp="1"/>
          </p:cNvSpPr>
          <p:nvPr>
            <p:ph idx="1"/>
          </p:nvPr>
        </p:nvSpPr>
        <p:spPr>
          <a:xfrm>
            <a:off x="179512" y="1484784"/>
            <a:ext cx="8784976" cy="5184616"/>
          </a:xfrm>
        </p:spPr>
        <p:txBody>
          <a:bodyPr>
            <a:normAutofit fontScale="70000" lnSpcReduction="20000"/>
          </a:bodyPr>
          <a:lstStyle/>
          <a:p>
            <a:r>
              <a:rPr lang="ru-RU" dirty="0"/>
              <a:t>Книга французского автора сообщает о примерно 150 встречах с шарообразной молнией: «Судя по всему, шарообразные молнии сильно притягиваются металлическими предметами, поэтому они часто оказываются у балконных перил, водопроводных и газовых труб. Они не имеют определённой окраски, оттенок их может быть разный, например в </a:t>
            </a:r>
            <a:r>
              <a:rPr lang="ru-RU" dirty="0" err="1"/>
              <a:t>Кётен</a:t>
            </a:r>
            <a:r>
              <a:rPr lang="ru-RU" dirty="0"/>
              <a:t> в герцогстве </a:t>
            </a:r>
            <a:r>
              <a:rPr lang="ru-RU" dirty="0" err="1">
                <a:hlinkClick r:id="rId2" tooltip="Ангальт"/>
              </a:rPr>
              <a:t>Ангальт</a:t>
            </a:r>
            <a:r>
              <a:rPr lang="ru-RU" dirty="0"/>
              <a:t> молния была зелёной. M. Колон, заместитель председателя Парижского Геологического Общества видел, как шар медленно спустился вдоль коры дерева. Коснувшись поверхности земли, он подпрыгнул и исчез без взрыва. 10 сентября </a:t>
            </a:r>
            <a:r>
              <a:rPr lang="ru-RU" dirty="0">
                <a:hlinkClick r:id="rId3" tooltip="1845 год"/>
              </a:rPr>
              <a:t>1845 года</a:t>
            </a:r>
            <a:r>
              <a:rPr lang="ru-RU" dirty="0"/>
              <a:t> в долине </a:t>
            </a:r>
            <a:r>
              <a:rPr lang="ru-RU" dirty="0" err="1"/>
              <a:t>Корреце</a:t>
            </a:r>
            <a:r>
              <a:rPr lang="ru-RU" dirty="0"/>
              <a:t> молния влетела в кухню одного из домов деревни </a:t>
            </a:r>
            <a:r>
              <a:rPr lang="ru-RU" dirty="0" err="1"/>
              <a:t>Саланьяк</a:t>
            </a:r>
            <a:r>
              <a:rPr lang="ru-RU" dirty="0"/>
              <a:t>. Шар прокатился через всё помещение, не </a:t>
            </a:r>
            <a:r>
              <a:rPr lang="ru-RU" dirty="0" err="1"/>
              <a:t>причиня</a:t>
            </a:r>
            <a:r>
              <a:rPr lang="ru-RU" dirty="0"/>
              <a:t> никакого ущерба находящимся там людям. Добравшись до граничащего с кухней хлева, он неожиданно взорвался и убил случайно запертую там свинью. Животное не было знакомо с чудесами грома и молнии, поэтому осмелилось запахнуть самым непристойным и неподобающим образом. Двигаются молнии не очень быстро: некоторые даже видели, как они останавливаются, но от этого шары приносят не меньше разрушений. Молния, влетевшая в церковь города </a:t>
            </a:r>
            <a:r>
              <a:rPr lang="ru-RU" dirty="0" err="1"/>
              <a:t>Штральзунд</a:t>
            </a:r>
            <a:r>
              <a:rPr lang="ru-RU" dirty="0"/>
              <a:t>, при взрыве выбросила несколько маленьких шаров, которые тоже взрывались как артиллерийские снаряды.»</a:t>
            </a:r>
          </a:p>
          <a:p>
            <a:endParaRPr lang="ru-RU" dirty="0"/>
          </a:p>
        </p:txBody>
      </p:sp>
      <p:sp>
        <p:nvSpPr>
          <p:cNvPr id="4" name="Стрелка вправо 3">
            <a:hlinkClick r:id="rId4" action="ppaction://hlinksldjump"/>
          </p:cNvPr>
          <p:cNvSpPr/>
          <p:nvPr/>
        </p:nvSpPr>
        <p:spPr>
          <a:xfrm>
            <a:off x="7596336" y="6093296"/>
            <a:ext cx="1368152"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194487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1143000"/>
          </a:xfrm>
        </p:spPr>
        <p:txBody>
          <a:bodyPr>
            <a:normAutofit fontScale="90000"/>
          </a:bodyPr>
          <a:lstStyle/>
          <a:p>
            <a:r>
              <a:rPr lang="ru-RU" dirty="0">
                <a:solidFill>
                  <a:srgbClr val="252525"/>
                </a:solidFill>
                <a:effectLst/>
              </a:rPr>
              <a:t>Ремарка в литературе 1864 года</a:t>
            </a:r>
            <a:br>
              <a:rPr lang="ru-RU" dirty="0">
                <a:solidFill>
                  <a:srgbClr val="252525"/>
                </a:solidFill>
                <a:effectLst/>
              </a:rPr>
            </a:br>
            <a:endParaRPr lang="ru-RU" dirty="0"/>
          </a:p>
        </p:txBody>
      </p:sp>
      <p:sp>
        <p:nvSpPr>
          <p:cNvPr id="3" name="Объект 2"/>
          <p:cNvSpPr>
            <a:spLocks noGrp="1"/>
          </p:cNvSpPr>
          <p:nvPr>
            <p:ph idx="1"/>
          </p:nvPr>
        </p:nvSpPr>
        <p:spPr>
          <a:xfrm>
            <a:off x="251520" y="1387614"/>
            <a:ext cx="3826768" cy="5090884"/>
          </a:xfrm>
        </p:spPr>
        <p:txBody>
          <a:bodyPr>
            <a:normAutofit fontScale="70000" lnSpcReduction="20000"/>
          </a:bodyPr>
          <a:lstStyle/>
          <a:p>
            <a:r>
              <a:rPr lang="ru-RU" dirty="0"/>
              <a:t>В издании «A </a:t>
            </a:r>
            <a:r>
              <a:rPr lang="ru-RU" dirty="0" err="1"/>
              <a:t>Guide</a:t>
            </a:r>
            <a:r>
              <a:rPr lang="ru-RU" dirty="0"/>
              <a:t> </a:t>
            </a:r>
            <a:r>
              <a:rPr lang="ru-RU" dirty="0" err="1"/>
              <a:t>to</a:t>
            </a:r>
            <a:r>
              <a:rPr lang="ru-RU" dirty="0"/>
              <a:t> </a:t>
            </a:r>
            <a:r>
              <a:rPr lang="ru-RU" dirty="0" err="1"/>
              <a:t>the</a:t>
            </a:r>
            <a:r>
              <a:rPr lang="ru-RU" dirty="0"/>
              <a:t> </a:t>
            </a:r>
            <a:r>
              <a:rPr lang="ru-RU" dirty="0" err="1"/>
              <a:t>Scientific</a:t>
            </a:r>
            <a:r>
              <a:rPr lang="ru-RU" dirty="0"/>
              <a:t> </a:t>
            </a:r>
            <a:r>
              <a:rPr lang="ru-RU" dirty="0" err="1"/>
              <a:t>Knowledge</a:t>
            </a:r>
            <a:r>
              <a:rPr lang="ru-RU" dirty="0"/>
              <a:t> </a:t>
            </a:r>
            <a:r>
              <a:rPr lang="ru-RU" dirty="0" err="1"/>
              <a:t>of</a:t>
            </a:r>
            <a:r>
              <a:rPr lang="ru-RU" dirty="0"/>
              <a:t> </a:t>
            </a:r>
            <a:r>
              <a:rPr lang="ru-RU" dirty="0" err="1"/>
              <a:t>Things</a:t>
            </a:r>
            <a:r>
              <a:rPr lang="ru-RU" dirty="0"/>
              <a:t> </a:t>
            </a:r>
            <a:r>
              <a:rPr lang="ru-RU" dirty="0" err="1"/>
              <a:t>Familiar</a:t>
            </a:r>
            <a:r>
              <a:rPr lang="ru-RU" dirty="0"/>
              <a:t>» </a:t>
            </a:r>
            <a:r>
              <a:rPr lang="ru-RU" dirty="0">
                <a:hlinkClick r:id="rId2" tooltip="1864 год"/>
              </a:rPr>
              <a:t>1864 года</a:t>
            </a:r>
            <a:r>
              <a:rPr lang="ru-RU" dirty="0"/>
              <a:t> </a:t>
            </a:r>
            <a:r>
              <a:rPr lang="ru-RU" dirty="0" err="1"/>
              <a:t>Эбенезер</a:t>
            </a:r>
            <a:r>
              <a:rPr lang="ru-RU" dirty="0"/>
              <a:t> </a:t>
            </a:r>
            <a:r>
              <a:rPr lang="ru-RU" dirty="0" err="1"/>
              <a:t>Кобэм</a:t>
            </a:r>
            <a:r>
              <a:rPr lang="ru-RU" dirty="0"/>
              <a:t> </a:t>
            </a:r>
            <a:r>
              <a:rPr lang="ru-RU" dirty="0" err="1"/>
              <a:t>Брюер</a:t>
            </a:r>
            <a:r>
              <a:rPr lang="ru-RU" dirty="0"/>
              <a:t> рассуждает о «шарообразной молнии». В его описании молния предстаёт как медленно движущийся огненный шар из взрывоопасного газа, который иногда спускается к земле и движется вдоль её поверхности. Также отмечается, что шары могут делиться на шары меньшего размера и взрываться «подобно пушечному выстрелу».</a:t>
            </a:r>
          </a:p>
          <a:p>
            <a:pPr marL="137160" indent="0">
              <a:buNone/>
            </a:pPr>
            <a:endParaRPr lang="ru-RU"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196752"/>
            <a:ext cx="4675093"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Стрелка вправо 3">
            <a:hlinkClick r:id="rId4" action="ppaction://hlinksldjump"/>
          </p:cNvPr>
          <p:cNvSpPr/>
          <p:nvPr/>
        </p:nvSpPr>
        <p:spPr>
          <a:xfrm>
            <a:off x="7302877" y="6021288"/>
            <a:ext cx="1589603"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612199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Главная">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28</TotalTime>
  <Words>177</Words>
  <Application>Microsoft Office PowerPoint</Application>
  <PresentationFormat>Экран (4:3)</PresentationFormat>
  <Paragraphs>27</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Апекс</vt:lpstr>
      <vt:lpstr>Шаровая молния </vt:lpstr>
      <vt:lpstr>Презентация PowerPoint</vt:lpstr>
      <vt:lpstr>Гроза в Уидеком-ин-те-Мур </vt:lpstr>
      <vt:lpstr>Случай на борту «Кэтрин энд Мари» </vt:lpstr>
      <vt:lpstr>Случай на борту «Монтаг» </vt:lpstr>
      <vt:lpstr>Случай с кораблём «Уоррен Хастингс» </vt:lpstr>
      <vt:lpstr>Другие свидетельства </vt:lpstr>
      <vt:lpstr>Описание в книге Вильфрида де Фонвьюэля «Молния и свечение» </vt:lpstr>
      <vt:lpstr>Ремарка в литературе 1864 года </vt:lpstr>
      <vt:lpstr>Смерть Георга Рихмана </vt:lpstr>
      <vt:lpstr>Случай из жизни Алистера Кроули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Шаровая молния </dc:title>
  <dc:creator>www</dc:creator>
  <cp:lastModifiedBy>www</cp:lastModifiedBy>
  <cp:revision>15</cp:revision>
  <dcterms:created xsi:type="dcterms:W3CDTF">2016-11-20T15:38:53Z</dcterms:created>
  <dcterms:modified xsi:type="dcterms:W3CDTF">2016-11-20T16:25:34Z</dcterms:modified>
</cp:coreProperties>
</file>